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8" r:id="rId5"/>
    <p:sldId id="258" r:id="rId6"/>
    <p:sldId id="267" r:id="rId7"/>
    <p:sldId id="266" r:id="rId8"/>
    <p:sldId id="265" r:id="rId9"/>
    <p:sldId id="264" r:id="rId10"/>
    <p:sldId id="259" r:id="rId11"/>
    <p:sldId id="261" r:id="rId12"/>
    <p:sldId id="262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865B-8BF7-4835-9A93-4F653AFB4B54}" type="datetimeFigureOut">
              <a:rPr lang="el-GR" smtClean="0"/>
              <a:pPr/>
              <a:t>5/11/2019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B6C5-AC5C-4D15-9050-B83686E7FA83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A19F0B1B-8DA6-4A77-8C18-6353156794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8554" y="23069"/>
            <a:ext cx="3017782" cy="829128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62BC4359-5007-47C2-890D-7FB85460D1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260" y="698235"/>
            <a:ext cx="2462096" cy="82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528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865B-8BF7-4835-9A93-4F653AFB4B54}" type="datetimeFigureOut">
              <a:rPr lang="el-GR" smtClean="0"/>
              <a:pPr/>
              <a:t>5/11/2019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B6C5-AC5C-4D15-9050-B83686E7FA8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7234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865B-8BF7-4835-9A93-4F653AFB4B54}" type="datetimeFigureOut">
              <a:rPr lang="el-GR" smtClean="0"/>
              <a:pPr/>
              <a:t>5/11/2019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B6C5-AC5C-4D15-9050-B83686E7FA8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5505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865B-8BF7-4835-9A93-4F653AFB4B54}" type="datetimeFigureOut">
              <a:rPr lang="el-GR" smtClean="0"/>
              <a:pPr/>
              <a:t>5/11/2019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B6C5-AC5C-4D15-9050-B83686E7FA8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6177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865B-8BF7-4835-9A93-4F653AFB4B54}" type="datetimeFigureOut">
              <a:rPr lang="el-GR" smtClean="0"/>
              <a:pPr/>
              <a:t>5/11/2019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B6C5-AC5C-4D15-9050-B83686E7FA8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91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865B-8BF7-4835-9A93-4F653AFB4B54}" type="datetimeFigureOut">
              <a:rPr lang="el-GR" smtClean="0"/>
              <a:pPr/>
              <a:t>5/11/2019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B6C5-AC5C-4D15-9050-B83686E7FA8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2172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865B-8BF7-4835-9A93-4F653AFB4B54}" type="datetimeFigureOut">
              <a:rPr lang="el-GR" smtClean="0"/>
              <a:pPr/>
              <a:t>5/11/2019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B6C5-AC5C-4D15-9050-B83686E7FA8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9825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865B-8BF7-4835-9A93-4F653AFB4B54}" type="datetimeFigureOut">
              <a:rPr lang="el-GR" smtClean="0"/>
              <a:pPr/>
              <a:t>5/11/2019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B6C5-AC5C-4D15-9050-B83686E7FA8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2382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865B-8BF7-4835-9A93-4F653AFB4B54}" type="datetimeFigureOut">
              <a:rPr lang="el-GR" smtClean="0"/>
              <a:pPr/>
              <a:t>5/11/2019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B6C5-AC5C-4D15-9050-B83686E7FA8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655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865B-8BF7-4835-9A93-4F653AFB4B54}" type="datetimeFigureOut">
              <a:rPr lang="el-GR" smtClean="0"/>
              <a:pPr/>
              <a:t>5/11/2019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B6C5-AC5C-4D15-9050-B83686E7FA8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4682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865B-8BF7-4835-9A93-4F653AFB4B54}" type="datetimeFigureOut">
              <a:rPr lang="el-GR" smtClean="0"/>
              <a:pPr/>
              <a:t>5/11/2019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B6C5-AC5C-4D15-9050-B83686E7FA8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9995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1865B-8BF7-4835-9A93-4F653AFB4B54}" type="datetimeFigureOut">
              <a:rPr lang="el-GR" smtClean="0"/>
              <a:pPr/>
              <a:t>5/11/2019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BB6C5-AC5C-4D15-9050-B83686E7FA8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1271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hyperlink" Target="https://www.aegliskincar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oinosporos.com/" TargetMode="Externa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rlzs.com/Y3qtV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rchimedesaccelerator.@uoa.gr" TargetMode="External"/><Relationship Id="rId2" Type="http://schemas.openxmlformats.org/officeDocument/2006/relationships/hyperlink" Target="http://accelerator.archimedes.uoa.gr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hyperlink" Target="https://www.linkedin.com/company/archimedes-accelerato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acceleration">
            <a:extLst>
              <a:ext uri="{FF2B5EF4-FFF2-40B4-BE49-F238E27FC236}">
                <a16:creationId xmlns:a16="http://schemas.microsoft.com/office/drawing/2014/main" xmlns="" id="{2335FAF0-3BDF-40AB-8A4F-FA6FB4DF6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93875"/>
            <a:ext cx="12192000" cy="50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ogo ÎµÎºÏÎ±">
            <a:extLst>
              <a:ext uri="{FF2B5EF4-FFF2-40B4-BE49-F238E27FC236}">
                <a16:creationId xmlns:a16="http://schemas.microsoft.com/office/drawing/2014/main" xmlns="" id="{C7689500-AD39-4D6F-AEEA-350241B99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18" y="166002"/>
            <a:ext cx="4930498" cy="135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xmlns="" id="{75E84071-6376-486E-BA97-1707D13C8CF1}"/>
              </a:ext>
            </a:extLst>
          </p:cNvPr>
          <p:cNvSpPr/>
          <p:nvPr/>
        </p:nvSpPr>
        <p:spPr>
          <a:xfrm>
            <a:off x="0" y="1800791"/>
            <a:ext cx="12192000" cy="5057209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Αρχιμήδης</a:t>
            </a:r>
          </a:p>
          <a:p>
            <a:pPr algn="ctr"/>
            <a:endParaRPr lang="el-GR" sz="22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l-G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επιχειρηματικός επιταχυντής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</a:t>
            </a:r>
          </a:p>
          <a:p>
            <a:pPr algn="ctr"/>
            <a:r>
              <a:rPr lang="el-G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Εθνικού και Καποδιστριακού Πανεπιστημίου Αθηνών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4943102A-3E6F-4BAB-8713-BC7901967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8835" y="0"/>
            <a:ext cx="4763165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119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6361856"/>
              </p:ext>
            </p:extLst>
          </p:nvPr>
        </p:nvGraphicFramePr>
        <p:xfrm>
          <a:off x="3160060" y="867584"/>
          <a:ext cx="866737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Ποιοι</a:t>
                      </a:r>
                    </a:p>
                    <a:p>
                      <a:pPr algn="ctr"/>
                      <a:r>
                        <a:rPr lang="el-GR" sz="1400" baseline="0" dirty="0"/>
                        <a:t>είμαστε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Σε ποιους απευθυνόμαστε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Τι</a:t>
                      </a:r>
                      <a:r>
                        <a:rPr lang="el-GR" sz="1400" baseline="0" dirty="0"/>
                        <a:t> προσφέρουμε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Ομάδες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Αίτηση Συμμετοχής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Επικοινωνία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" name="Εικόνα 2">
            <a:hlinkClick r:id="rId2"/>
            <a:extLst>
              <a:ext uri="{FF2B5EF4-FFF2-40B4-BE49-F238E27FC236}">
                <a16:creationId xmlns:a16="http://schemas.microsoft.com/office/drawing/2014/main" xmlns="" id="{8D072B8E-F335-4EC0-91C8-E5BC85784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98" y="2313618"/>
            <a:ext cx="2629762" cy="1424937"/>
          </a:xfrm>
          <a:prstGeom prst="rect">
            <a:avLst/>
          </a:prstGeom>
        </p:spPr>
      </p:pic>
      <p:pic>
        <p:nvPicPr>
          <p:cNvPr id="4" name="Εικόνα 3">
            <a:hlinkClick r:id="rId4"/>
            <a:extLst>
              <a:ext uri="{FF2B5EF4-FFF2-40B4-BE49-F238E27FC236}">
                <a16:creationId xmlns:a16="http://schemas.microsoft.com/office/drawing/2014/main" xmlns="" id="{12475029-F51A-4E4F-BA05-D88D57312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019" y="2754315"/>
            <a:ext cx="3335415" cy="82867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F9110898-BFB8-4389-AE3E-FB0EFAD85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8864" y="4391931"/>
            <a:ext cx="1689694" cy="168969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5F628AEA-EE9D-4FCC-8AEA-82D6CB82B28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7661" y="4256097"/>
            <a:ext cx="2294891" cy="1825528"/>
          </a:xfrm>
          <a:prstGeom prst="rect">
            <a:avLst/>
          </a:prstGeom>
        </p:spPr>
      </p:pic>
      <p:grpSp>
        <p:nvGrpSpPr>
          <p:cNvPr id="9" name="Ομάδα 8">
            <a:extLst>
              <a:ext uri="{FF2B5EF4-FFF2-40B4-BE49-F238E27FC236}">
                <a16:creationId xmlns:a16="http://schemas.microsoft.com/office/drawing/2014/main" xmlns="" id="{DF102630-FF93-45CA-B8CE-41DD67C79E44}"/>
              </a:ext>
            </a:extLst>
          </p:cNvPr>
          <p:cNvGrpSpPr/>
          <p:nvPr/>
        </p:nvGrpSpPr>
        <p:grpSpPr>
          <a:xfrm>
            <a:off x="9345103" y="2671739"/>
            <a:ext cx="2376983" cy="1013339"/>
            <a:chOff x="9345103" y="2671739"/>
            <a:chExt cx="2376983" cy="1013339"/>
          </a:xfrm>
        </p:grpSpPr>
        <p:pic>
          <p:nvPicPr>
            <p:cNvPr id="6" name="Εικόνα 5">
              <a:extLst>
                <a:ext uri="{FF2B5EF4-FFF2-40B4-BE49-F238E27FC236}">
                  <a16:creationId xmlns:a16="http://schemas.microsoft.com/office/drawing/2014/main" xmlns="" id="{610A89FB-6199-49F9-9E3F-87E3AE616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45103" y="2671739"/>
              <a:ext cx="2376983" cy="82867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D6AAF705-C1B2-4FBD-8B04-9D5AFFF0858B}"/>
                </a:ext>
              </a:extLst>
            </p:cNvPr>
            <p:cNvSpPr txBox="1"/>
            <p:nvPr/>
          </p:nvSpPr>
          <p:spPr>
            <a:xfrm>
              <a:off x="10187796" y="3315746"/>
              <a:ext cx="974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GAMES</a:t>
              </a:r>
              <a:endParaRPr lang="el-GR" dirty="0"/>
            </a:p>
          </p:txBody>
        </p:sp>
      </p:grpSp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49110FD3-DDA9-4530-81DE-9953395B30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2931" y="4650990"/>
            <a:ext cx="29813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1341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5321572"/>
              </p:ext>
            </p:extLst>
          </p:nvPr>
        </p:nvGraphicFramePr>
        <p:xfrm>
          <a:off x="3160060" y="867584"/>
          <a:ext cx="866737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Ποιοι</a:t>
                      </a:r>
                    </a:p>
                    <a:p>
                      <a:pPr algn="ctr"/>
                      <a:r>
                        <a:rPr lang="el-GR" sz="1400" baseline="0" dirty="0"/>
                        <a:t>είμαστε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Σε ποιους απευθυνόμαστε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Τι</a:t>
                      </a:r>
                      <a:r>
                        <a:rPr lang="el-GR" sz="1400" baseline="0" dirty="0"/>
                        <a:t> προσφέρουμε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Ομάδες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Αίτηση Συμμετοχής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Επικοινωνία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Ορθογώνιο 7"/>
          <p:cNvSpPr/>
          <p:nvPr/>
        </p:nvSpPr>
        <p:spPr>
          <a:xfrm>
            <a:off x="336176" y="3090320"/>
            <a:ext cx="11389659" cy="1469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500"/>
              </a:spcAft>
              <a:buSzPts val="1200"/>
              <a:tabLst>
                <a:tab pos="180340" algn="l"/>
              </a:tabLst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Την αίτηση συμμετοχής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μπορείτε να τη συμπληρώσετε ηλεκτρονικά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lnSpc>
                <a:spcPct val="115000"/>
              </a:lnSpc>
              <a:spcAft>
                <a:spcPts val="500"/>
              </a:spcAft>
              <a:buSzPts val="1200"/>
              <a:tabLst>
                <a:tab pos="180340" algn="l"/>
              </a:tabLst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500"/>
              </a:spcAft>
              <a:buSzPts val="1200"/>
              <a:tabLst>
                <a:tab pos="180340" algn="l"/>
              </a:tabLs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hlinkClick r:id="rId2"/>
              </a:rPr>
              <a:t>https://urlzs.com/Y3qtV</a:t>
            </a:r>
            <a:endParaRPr lang="el-G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913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7301421"/>
              </p:ext>
            </p:extLst>
          </p:nvPr>
        </p:nvGraphicFramePr>
        <p:xfrm>
          <a:off x="3160060" y="867584"/>
          <a:ext cx="866737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Ποιοι</a:t>
                      </a:r>
                    </a:p>
                    <a:p>
                      <a:pPr algn="ctr"/>
                      <a:r>
                        <a:rPr lang="el-GR" sz="1400" baseline="0" dirty="0"/>
                        <a:t>είμαστε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Σε ποιους απευθυνόμαστε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Τι</a:t>
                      </a:r>
                      <a:r>
                        <a:rPr lang="el-GR" sz="1400" baseline="0" dirty="0"/>
                        <a:t> προσφέρουμε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Ομάδες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Αίτηση Συμμετοχής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Επικοινωνία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5223" y="2927233"/>
            <a:ext cx="7137464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ΑΡΧΙΜΗΔΗΣ  - Επιχειρηματικός Επιταχυντής ΕΚΠΑ</a:t>
            </a:r>
          </a:p>
          <a:p>
            <a:r>
              <a:rPr lang="el-GR" b="1" dirty="0"/>
              <a:t> </a:t>
            </a:r>
          </a:p>
          <a:p>
            <a:pPr>
              <a:spcBef>
                <a:spcPts val="600"/>
              </a:spcBef>
            </a:pPr>
            <a:r>
              <a:rPr lang="el-GR" dirty="0"/>
              <a:t>Ιωάννου </a:t>
            </a:r>
            <a:r>
              <a:rPr lang="el-GR" dirty="0" err="1"/>
              <a:t>Παπαρρηγοπούλου</a:t>
            </a:r>
            <a:r>
              <a:rPr lang="el-GR" dirty="0"/>
              <a:t> 1 (Πλατεία Κλαυθμώνος), Τ.Κ. 105 61, Αθήνα</a:t>
            </a:r>
          </a:p>
          <a:p>
            <a:pPr>
              <a:spcBef>
                <a:spcPts val="600"/>
              </a:spcBef>
            </a:pPr>
            <a:r>
              <a:rPr lang="el-GR" dirty="0" err="1"/>
              <a:t>Τηλ</a:t>
            </a:r>
            <a:r>
              <a:rPr lang="el-GR" dirty="0"/>
              <a:t>.</a:t>
            </a:r>
            <a:r>
              <a:rPr lang="en-US" dirty="0"/>
              <a:t> 210 </a:t>
            </a:r>
            <a:r>
              <a:rPr lang="el-GR" dirty="0"/>
              <a:t>368 9549</a:t>
            </a:r>
            <a:r>
              <a:rPr lang="en-US" dirty="0"/>
              <a:t> - 52</a:t>
            </a:r>
            <a:endParaRPr lang="el-GR" dirty="0"/>
          </a:p>
          <a:p>
            <a:pPr>
              <a:spcBef>
                <a:spcPts val="600"/>
              </a:spcBef>
            </a:pPr>
            <a:r>
              <a:rPr lang="en-US" dirty="0"/>
              <a:t>Website: </a:t>
            </a:r>
            <a:r>
              <a:rPr lang="en-US" dirty="0">
                <a:hlinkClick r:id="rId2"/>
              </a:rPr>
              <a:t>http://accelerator.archimedes.uoa.gr</a:t>
            </a:r>
            <a:r>
              <a:rPr lang="el-GR" dirty="0"/>
              <a:t> </a:t>
            </a:r>
          </a:p>
          <a:p>
            <a:pPr>
              <a:spcBef>
                <a:spcPts val="600"/>
              </a:spcBef>
            </a:pPr>
            <a:r>
              <a:rPr lang="en-US" dirty="0"/>
              <a:t>Email</a:t>
            </a:r>
            <a:r>
              <a:rPr lang="el-GR" dirty="0"/>
              <a:t>: </a:t>
            </a:r>
            <a:r>
              <a:rPr lang="en-US" dirty="0">
                <a:hlinkClick r:id="rId3"/>
              </a:rPr>
              <a:t>accelerator</a:t>
            </a:r>
            <a:r>
              <a:rPr lang="el-GR" dirty="0">
                <a:hlinkClick r:id="rId3"/>
              </a:rPr>
              <a:t>.</a:t>
            </a:r>
            <a:r>
              <a:rPr lang="en-US" dirty="0">
                <a:hlinkClick r:id="rId3"/>
              </a:rPr>
              <a:t>archimedes@uoa.gr</a:t>
            </a:r>
            <a:r>
              <a:rPr lang="el-GR" dirty="0"/>
              <a:t> </a:t>
            </a:r>
          </a:p>
          <a:p>
            <a:pPr>
              <a:spcBef>
                <a:spcPts val="600"/>
              </a:spcBef>
            </a:pPr>
            <a:r>
              <a:rPr lang="en-US" dirty="0"/>
              <a:t>LinkedIn: </a:t>
            </a:r>
            <a:r>
              <a:rPr lang="en-US" dirty="0">
                <a:hlinkClick r:id="rId4"/>
              </a:rPr>
              <a:t>https://www.linkedin.com/company/archimedes-accelerator/</a:t>
            </a:r>
            <a:r>
              <a:rPr lang="en-US" dirty="0"/>
              <a:t>  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A92F5531-70F0-4A77-BB36-762244A1D4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5532" y="2690046"/>
            <a:ext cx="4011906" cy="2658328"/>
          </a:xfrm>
          <a:prstGeom prst="rect">
            <a:avLst/>
          </a:prstGeom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xmlns="" id="{946E0D59-29FC-4798-A629-949DF328608E}"/>
              </a:ext>
            </a:extLst>
          </p:cNvPr>
          <p:cNvSpPr/>
          <p:nvPr/>
        </p:nvSpPr>
        <p:spPr>
          <a:xfrm>
            <a:off x="8766928" y="3180599"/>
            <a:ext cx="894655" cy="10290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5527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4"/>
          <p:cNvGraphicFramePr>
            <a:graphicFrameLocks noGrp="1"/>
          </p:cNvGraphicFramePr>
          <p:nvPr>
            <p:extLst/>
          </p:nvPr>
        </p:nvGraphicFramePr>
        <p:xfrm>
          <a:off x="3160060" y="867584"/>
          <a:ext cx="866737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Ποιοι</a:t>
                      </a:r>
                    </a:p>
                    <a:p>
                      <a:pPr algn="ctr"/>
                      <a:r>
                        <a:rPr lang="el-GR" sz="1400" baseline="0" dirty="0"/>
                        <a:t>είμαστε</a:t>
                      </a:r>
                      <a:endParaRPr lang="el-GR" sz="14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Σε ποιους απευθυνόμαστε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Τι</a:t>
                      </a:r>
                      <a:r>
                        <a:rPr lang="el-GR" sz="1400" baseline="0" dirty="0"/>
                        <a:t> προσφέρουμε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Ομάδες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Αίτηση Συμμετοχής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Επικοινωνία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Ορθογώνιο 7"/>
          <p:cNvSpPr/>
          <p:nvPr/>
        </p:nvSpPr>
        <p:spPr>
          <a:xfrm>
            <a:off x="467135" y="1919466"/>
            <a:ext cx="11352829" cy="2305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500"/>
              </a:spcAft>
            </a:pPr>
            <a:r>
              <a:rPr lang="el-G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ΣΚΟΠΟΣ</a:t>
            </a:r>
            <a:endParaRPr lang="en-US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προώθηση της επιχειρηματικότητας μεταξύ των μελών της πανεπιστημιακής κοινότητας.</a:t>
            </a:r>
          </a:p>
          <a:p>
            <a:pPr marL="285750" indent="-285750" algn="just">
              <a:lnSpc>
                <a:spcPct val="115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επιτάχυνση της επιχειρηματικής διαδικασίας από την ιδέα στην αγορά.</a:t>
            </a:r>
          </a:p>
          <a:p>
            <a:pPr marL="285750" indent="-285750" algn="just">
              <a:lnSpc>
                <a:spcPct val="115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δημιουργία βιώσιμων επιχειρήσεων.</a:t>
            </a:r>
          </a:p>
          <a:p>
            <a:pPr algn="just">
              <a:lnSpc>
                <a:spcPct val="115000"/>
              </a:lnSpc>
              <a:spcAft>
                <a:spcPts val="500"/>
              </a:spcAft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500"/>
              </a:spcAft>
            </a:pPr>
            <a:r>
              <a:rPr lang="el-GR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ΟΜΑΔΑ</a:t>
            </a:r>
            <a:endParaRPr lang="el-GR" b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Πίνακας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8109832"/>
              </p:ext>
            </p:extLst>
          </p:nvPr>
        </p:nvGraphicFramePr>
        <p:xfrm>
          <a:off x="586068" y="4301034"/>
          <a:ext cx="11233896" cy="2237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4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4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446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5653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1" u="none" strike="noStrike" dirty="0">
                          <a:effectLst/>
                          <a:latin typeface="+mn-lt"/>
                        </a:rPr>
                        <a:t>Νικόλαος Μυλωνάς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1" u="none" strike="noStrike" dirty="0">
                          <a:effectLst/>
                          <a:latin typeface="+mn-lt"/>
                        </a:rPr>
                        <a:t>Αντώνης </a:t>
                      </a:r>
                      <a:r>
                        <a:rPr lang="el-GR" sz="1800" b="1" u="none" strike="noStrike" dirty="0" err="1">
                          <a:effectLst/>
                          <a:latin typeface="+mn-lt"/>
                        </a:rPr>
                        <a:t>Λιβιεράτος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1" u="none" strike="noStrike" dirty="0">
                          <a:effectLst/>
                          <a:latin typeface="+mn-lt"/>
                        </a:rPr>
                        <a:t>Βασίλης </a:t>
                      </a:r>
                      <a:r>
                        <a:rPr lang="el-GR" sz="1800" b="1" u="none" strike="noStrike" dirty="0" err="1">
                          <a:effectLst/>
                          <a:latin typeface="+mn-lt"/>
                        </a:rPr>
                        <a:t>Σιέμος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867"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Επιστημονικός Υπεύθυνος</a:t>
                      </a:r>
                    </a:p>
                    <a:p>
                      <a:pPr algn="l" fontAlgn="t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Διευθυντής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Επιστημονικός Σύμβουλος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Υπεύθυνος Λειτουργίας</a:t>
                      </a:r>
                    </a:p>
                    <a:p>
                      <a:pPr algn="l" fontAlgn="t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Επιχειρηματικού Επιταχυντή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653">
                <a:tc>
                  <a:txBody>
                    <a:bodyPr/>
                    <a:lstStyle/>
                    <a:p>
                      <a:pPr algn="l" fontAlgn="b"/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653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1" u="none" strike="noStrike" dirty="0">
                          <a:effectLst/>
                          <a:latin typeface="+mn-lt"/>
                        </a:rPr>
                        <a:t>Γιάννης Δημητρακόπουλος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1" u="none" strike="noStrike" dirty="0">
                          <a:effectLst/>
                          <a:latin typeface="+mn-lt"/>
                        </a:rPr>
                        <a:t>Νικολέττα </a:t>
                      </a:r>
                      <a:r>
                        <a:rPr lang="el-GR" sz="1800" b="1" u="none" strike="noStrike" dirty="0" err="1">
                          <a:effectLst/>
                          <a:latin typeface="+mn-lt"/>
                        </a:rPr>
                        <a:t>Κολιοπούλου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1" u="none" strike="noStrike" dirty="0">
                          <a:effectLst/>
                          <a:latin typeface="+mn-lt"/>
                        </a:rPr>
                        <a:t>Κατερίνα Μακρή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2364"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Υπεύθυνος Λειτουργίας Γραφείου</a:t>
                      </a:r>
                    </a:p>
                    <a:p>
                      <a:pPr algn="l" fontAlgn="t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Μεταφοράς Τεχνολογίας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Διοικητική Υποστήριξη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Διοικητική Υποστήριξη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2168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7415726"/>
              </p:ext>
            </p:extLst>
          </p:nvPr>
        </p:nvGraphicFramePr>
        <p:xfrm>
          <a:off x="3160060" y="867584"/>
          <a:ext cx="866737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Ποιοι</a:t>
                      </a:r>
                    </a:p>
                    <a:p>
                      <a:pPr algn="ctr"/>
                      <a:r>
                        <a:rPr lang="el-GR" sz="1400" baseline="0" dirty="0"/>
                        <a:t>είμαστε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Σε ποιους απευθυνόμαστε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Τι</a:t>
                      </a:r>
                      <a:r>
                        <a:rPr lang="el-GR" sz="1400" baseline="0" dirty="0"/>
                        <a:t> προσφέρουμε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Ομάδες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Αίτηση Συμμετοχής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Επικοινωνία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467136" y="2169930"/>
            <a:ext cx="113603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Επιχειρηματικές ομάδες των οποίων τουλάχιστον ένα μέλος είναι και </a:t>
            </a:r>
            <a:r>
              <a:rPr lang="el-G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μέλος της πανεπιστημιακής κοινότητας του Εθνικού και Καποδιστριακού Πανεπιστημίου Αθηνών</a:t>
            </a:r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ως εξής: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269875" algn="just">
              <a:buFont typeface="Wingdings" panose="05000000000000000000" pitchFamily="2" charset="2"/>
              <a:buChar char="§"/>
            </a:pPr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προπτυχιακοί και μεταπτυχιακοί φοιτητές (συμπεριλαμβανομένων και των φοιτητών που συμμετέχουν σε προγράμματα ανταλλαγής, π.χ. </a:t>
            </a:r>
            <a:r>
              <a:rPr lang="el-G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44500" indent="-269875" algn="just">
              <a:buFont typeface="Wingdings" panose="05000000000000000000" pitchFamily="2" charset="2"/>
              <a:buChar char="§"/>
            </a:pPr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ερευνητές</a:t>
            </a:r>
          </a:p>
          <a:p>
            <a:pPr marL="444500" indent="-269875" algn="just">
              <a:buFont typeface="Wingdings" panose="05000000000000000000" pitchFamily="2" charset="2"/>
              <a:buChar char="§"/>
            </a:pPr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μέλη ΔΕΠ</a:t>
            </a:r>
          </a:p>
          <a:p>
            <a:pPr marL="444500" indent="-269875" algn="just">
              <a:buFont typeface="Wingdings" panose="05000000000000000000" pitchFamily="2" charset="2"/>
              <a:buChar char="§"/>
            </a:pPr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διοικητικοί υπάλληλοι</a:t>
            </a:r>
          </a:p>
          <a:p>
            <a:pPr marL="444500" indent="-269875" algn="just">
              <a:buFont typeface="Wingdings" panose="05000000000000000000" pitchFamily="2" charset="2"/>
              <a:buChar char="§"/>
            </a:pPr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απόφοιτοι</a:t>
            </a:r>
            <a:endParaRPr lang="el-GR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269875" algn="just">
              <a:buFont typeface="Wingdings" panose="05000000000000000000" pitchFamily="2" charset="2"/>
              <a:buChar char="§"/>
            </a:pPr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επισκέπτες ερευνητές/καθηγητές.</a:t>
            </a:r>
          </a:p>
          <a:p>
            <a:pPr algn="just"/>
            <a:endParaRPr lang="el-G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 επιχειρηματικές ομάδες θα μπορούν να ωφελούνται των υπηρεσιών του Επιχειρηματικού Επιταχυντή για προκαθορισμένο διάστημα σε οποιοδήποτε στάδιο </a:t>
            </a:r>
            <a:r>
              <a:rPr lang="el-G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από την αρχική σύλληψης της επιχειρηματικής ιδέας μέχρι και 3 χρόνια μετά την ίδρυση της επιχείρησής τους</a:t>
            </a:r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3586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0519536"/>
              </p:ext>
            </p:extLst>
          </p:nvPr>
        </p:nvGraphicFramePr>
        <p:xfrm>
          <a:off x="3160060" y="867584"/>
          <a:ext cx="866737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Ποιοι</a:t>
                      </a:r>
                    </a:p>
                    <a:p>
                      <a:pPr algn="ctr"/>
                      <a:r>
                        <a:rPr lang="el-GR" sz="1400" baseline="0" dirty="0"/>
                        <a:t>είμαστε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Σε ποιους απευθυνόμαστε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Τι</a:t>
                      </a:r>
                      <a:r>
                        <a:rPr lang="el-GR" sz="1400" baseline="0" dirty="0"/>
                        <a:t> προσφέρουμε</a:t>
                      </a:r>
                      <a:endParaRPr lang="el-GR" sz="14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Ομάδες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Αίτηση Συμμετοχής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Επικοινωνία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0706923"/>
              </p:ext>
            </p:extLst>
          </p:nvPr>
        </p:nvGraphicFramePr>
        <p:xfrm>
          <a:off x="3177990" y="1436841"/>
          <a:ext cx="866737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Χώροι</a:t>
                      </a:r>
                    </a:p>
                    <a:p>
                      <a:pPr algn="ctr"/>
                      <a:r>
                        <a:rPr lang="el-GR" sz="1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εργασίας</a:t>
                      </a:r>
                      <a:endParaRPr lang="el-GR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Συμβουλευτικές υπηρεσίες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aseline="0" dirty="0"/>
                        <a:t>Εκπαίδευση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Mentoring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Δικτύωση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Πληροφόρηση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564776" y="2404520"/>
            <a:ext cx="11187953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500"/>
              </a:spcAft>
              <a:buSzPts val="1200"/>
              <a:tabLst>
                <a:tab pos="180340" algn="l"/>
              </a:tabLst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Οι επιχειρηματικές ομάδες θα έχουν τη δυνατότητα να στεγάζουν τις δραστηριότητές τους στους χώρους του Επιχειρηματικού Επιταχυντή. Οι χώροι εργασίας περιλαμβάνουν </a:t>
            </a: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γραφεία και αίθουσες συναντήσεων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992" y="3305208"/>
            <a:ext cx="3972063" cy="2979048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F27C0871-C812-40E5-8FC6-A2F90847F0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2" y="3305208"/>
            <a:ext cx="3993192" cy="2979048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41725C50-8C22-45E5-BE3B-5FCCBDCDD63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12572" y="3299724"/>
            <a:ext cx="2274435" cy="2979048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8C272BFE-E3D7-4109-9F28-4BCB271DBDF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4416" y="3299723"/>
            <a:ext cx="2222464" cy="297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261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xmlns="" id="{A4011FCD-DE1D-44D0-9531-2B55BCCD1BD2}"/>
              </a:ext>
            </a:extLst>
          </p:cNvPr>
          <p:cNvSpPr/>
          <p:nvPr/>
        </p:nvSpPr>
        <p:spPr>
          <a:xfrm>
            <a:off x="467136" y="3381626"/>
            <a:ext cx="11285593" cy="30323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0519536"/>
              </p:ext>
            </p:extLst>
          </p:nvPr>
        </p:nvGraphicFramePr>
        <p:xfrm>
          <a:off x="3160060" y="867584"/>
          <a:ext cx="866737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Ποιοι</a:t>
                      </a:r>
                    </a:p>
                    <a:p>
                      <a:pPr algn="ctr"/>
                      <a:r>
                        <a:rPr lang="el-GR" sz="1400" baseline="0" dirty="0"/>
                        <a:t>είμαστε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Σε ποιους απευθυνόμαστε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Τι</a:t>
                      </a:r>
                      <a:r>
                        <a:rPr lang="el-GR" sz="1400" baseline="0" dirty="0"/>
                        <a:t> προσφέρουμε</a:t>
                      </a:r>
                      <a:endParaRPr lang="el-GR" sz="14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Ομάδες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Αίτηση Συμμετοχής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Επικοινωνία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Ορθογώνιο 2"/>
          <p:cNvSpPr/>
          <p:nvPr/>
        </p:nvSpPr>
        <p:spPr>
          <a:xfrm>
            <a:off x="564776" y="2229709"/>
            <a:ext cx="11187953" cy="402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500"/>
              </a:spcAft>
              <a:buSzPts val="1200"/>
              <a:tabLst>
                <a:tab pos="180340" algn="l"/>
              </a:tabLst>
            </a:pPr>
            <a:r>
              <a:rPr lang="el-G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Εξατομικευμένες συμβουλευτικές υπηρεσίες </a:t>
            </a: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από εξειδικευμένους συμβούλους (Μητρώο Συμβούλων). Σε κάθε επιχειρηματική ομάδα ανατίθεται ένας 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επικεφαλής σύμβουλος ο οποίος </a:t>
            </a: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έχει και την ευθύνη της συνολικής παρακολούθησης της ομάδας.</a:t>
            </a:r>
          </a:p>
          <a:p>
            <a:pPr lvl="0" algn="just">
              <a:lnSpc>
                <a:spcPct val="115000"/>
              </a:lnSpc>
              <a:spcAft>
                <a:spcPts val="500"/>
              </a:spcAft>
              <a:buSzPts val="1200"/>
              <a:tabLst>
                <a:tab pos="180340" algn="l"/>
              </a:tabLst>
            </a:pPr>
            <a:endParaRPr lang="el-G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500"/>
              </a:spcAft>
              <a:buSzPts val="1200"/>
              <a:tabLst>
                <a:tab pos="180340" algn="l"/>
              </a:tabLst>
            </a:pPr>
            <a:r>
              <a:rPr lang="el-G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Για την παροχή των υπηρεσιών αξιοποιείται η μεθοδολογία της </a:t>
            </a:r>
            <a:r>
              <a:rPr lang="el-GR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Λιτής</a:t>
            </a:r>
            <a:r>
              <a:rPr lang="el-G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Επιχειρηματικής Εκκίνησης </a:t>
            </a:r>
            <a:r>
              <a:rPr lang="el-GR" sz="16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Lean Startup), </a:t>
            </a:r>
            <a:r>
              <a:rPr lang="el-GR" sz="1600" dirty="0">
                <a:ea typeface="Calibri" panose="020F0502020204030204" pitchFamily="34" charset="0"/>
                <a:cs typeface="Times New Roman" panose="02020603050405020304" pitchFamily="18" charset="0"/>
              </a:rPr>
              <a:t>προσαρμοσμένη στις ανάγκες των συμμετεχόντων επιχειρήσεων. Οι συμμετέχοντες καλούνται με την υποστήριξη των συμβούλων:</a:t>
            </a:r>
          </a:p>
          <a:p>
            <a:pPr marL="285750" lvl="0" indent="-285750" algn="just">
              <a:lnSpc>
                <a:spcPct val="115000"/>
              </a:lnSpc>
              <a:spcAft>
                <a:spcPts val="500"/>
              </a:spcAft>
              <a:buSzPts val="1200"/>
              <a:buFontTx/>
              <a:buChar char="-"/>
              <a:tabLst>
                <a:tab pos="180340" algn="l"/>
              </a:tabLst>
            </a:pPr>
            <a:r>
              <a:rPr lang="el-GR" sz="1600" dirty="0"/>
              <a:t>να </a:t>
            </a:r>
            <a:r>
              <a:rPr lang="el-GR" sz="1600" b="1" dirty="0"/>
              <a:t>προσδιορίσουν το επιχειρηματικό τους μοντέλο </a:t>
            </a:r>
            <a:r>
              <a:rPr lang="el-GR" sz="1600" dirty="0"/>
              <a:t>με την τεχνική του καμβά επιχειρηματικού μοντέλου (</a:t>
            </a:r>
            <a:r>
              <a:rPr lang="en-US" sz="1600" dirty="0"/>
              <a:t>Business Model Canvas)</a:t>
            </a:r>
            <a:r>
              <a:rPr lang="el-GR" sz="1600" dirty="0"/>
              <a:t>,</a:t>
            </a:r>
            <a:endParaRPr lang="en-US" sz="1600" dirty="0"/>
          </a:p>
          <a:p>
            <a:pPr marL="285750" lvl="0" indent="-285750" algn="just">
              <a:lnSpc>
                <a:spcPct val="115000"/>
              </a:lnSpc>
              <a:spcAft>
                <a:spcPts val="500"/>
              </a:spcAft>
              <a:buSzPts val="1200"/>
              <a:buFontTx/>
              <a:buChar char="-"/>
              <a:tabLst>
                <a:tab pos="180340" algn="l"/>
              </a:tabLst>
            </a:pPr>
            <a:r>
              <a:rPr lang="el-GR" sz="1600" dirty="0"/>
              <a:t>να </a:t>
            </a:r>
            <a:r>
              <a:rPr lang="el-GR" sz="1600" b="1" dirty="0"/>
              <a:t>ερευνήσουν τις ανάγκες της αγοράς </a:t>
            </a:r>
            <a:r>
              <a:rPr lang="el-GR" sz="1600" dirty="0"/>
              <a:t>στην οποία απευθύνονται,</a:t>
            </a:r>
          </a:p>
          <a:p>
            <a:pPr marL="285750" indent="-285750" algn="just">
              <a:lnSpc>
                <a:spcPct val="115000"/>
              </a:lnSpc>
              <a:spcAft>
                <a:spcPts val="500"/>
              </a:spcAft>
              <a:buSzPts val="1200"/>
              <a:buFontTx/>
              <a:buChar char="-"/>
              <a:tabLst>
                <a:tab pos="180340" algn="l"/>
              </a:tabLst>
            </a:pPr>
            <a:r>
              <a:rPr lang="el-GR" sz="1600" dirty="0"/>
              <a:t>να δημιουργήσουν ένα </a:t>
            </a:r>
            <a:r>
              <a:rPr lang="el-GR" sz="1600" b="1" dirty="0"/>
              <a:t>ελάχιστα βιώσιμο προϊόν/υπηρεσία</a:t>
            </a:r>
            <a:r>
              <a:rPr lang="el-GR" sz="1600" dirty="0"/>
              <a:t>,</a:t>
            </a:r>
            <a:endParaRPr lang="en-US" sz="1600" dirty="0"/>
          </a:p>
          <a:p>
            <a:pPr marL="285750" lvl="0" indent="-285750" algn="just">
              <a:lnSpc>
                <a:spcPct val="115000"/>
              </a:lnSpc>
              <a:spcAft>
                <a:spcPts val="500"/>
              </a:spcAft>
              <a:buSzPts val="1200"/>
              <a:buFontTx/>
              <a:buChar char="-"/>
              <a:tabLst>
                <a:tab pos="180340" algn="l"/>
              </a:tabLst>
            </a:pPr>
            <a:r>
              <a:rPr lang="el-GR" sz="1600" dirty="0"/>
              <a:t>να λάβουν </a:t>
            </a:r>
            <a:r>
              <a:rPr lang="el-GR" sz="1600" b="1" dirty="0"/>
              <a:t>ανατροφοδότηση</a:t>
            </a:r>
            <a:r>
              <a:rPr lang="el-GR" sz="1600" dirty="0"/>
              <a:t> για την επιχειρηματική τους ιδέα και το προϊόν/υπηρεσία τους από τους δυνητικούς πελάτες,</a:t>
            </a:r>
          </a:p>
          <a:p>
            <a:pPr marL="285750" lvl="0" indent="-285750" algn="just">
              <a:lnSpc>
                <a:spcPct val="115000"/>
              </a:lnSpc>
              <a:spcAft>
                <a:spcPts val="500"/>
              </a:spcAft>
              <a:buSzPts val="1200"/>
              <a:buFontTx/>
              <a:buChar char="-"/>
              <a:tabLst>
                <a:tab pos="180340" algn="l"/>
              </a:tabLst>
            </a:pPr>
            <a:r>
              <a:rPr lang="el-GR" sz="1600" dirty="0"/>
              <a:t>να </a:t>
            </a:r>
            <a:r>
              <a:rPr lang="el-GR" sz="1600" b="1" dirty="0"/>
              <a:t>παρουσιάσουν το τελικό τους επιχειρηματικό μοντέλο</a:t>
            </a:r>
            <a:r>
              <a:rPr lang="el-GR" sz="1600" dirty="0"/>
              <a:t>.</a:t>
            </a:r>
            <a:endParaRPr lang="el-G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5597274"/>
              </p:ext>
            </p:extLst>
          </p:nvPr>
        </p:nvGraphicFramePr>
        <p:xfrm>
          <a:off x="3177990" y="1436841"/>
          <a:ext cx="866737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Χώροι</a:t>
                      </a:r>
                    </a:p>
                    <a:p>
                      <a:pPr algn="ctr"/>
                      <a:r>
                        <a:rPr lang="el-GR" sz="1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εργασίας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Συμβουλευτικές υπηρεσίες</a:t>
                      </a:r>
                      <a:endParaRPr lang="el-GR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aseline="0" dirty="0"/>
                        <a:t>Εκπαίδευση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Mentoring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Δικτύωση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Πληροφόρηση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6607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xmlns="" id="{D172C668-418B-4296-B308-E151F1EB714B}"/>
              </a:ext>
            </a:extLst>
          </p:cNvPr>
          <p:cNvSpPr/>
          <p:nvPr/>
        </p:nvSpPr>
        <p:spPr>
          <a:xfrm>
            <a:off x="467136" y="3315855"/>
            <a:ext cx="11285593" cy="27616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0519536"/>
              </p:ext>
            </p:extLst>
          </p:nvPr>
        </p:nvGraphicFramePr>
        <p:xfrm>
          <a:off x="3160060" y="867584"/>
          <a:ext cx="866737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Ποιοι</a:t>
                      </a:r>
                    </a:p>
                    <a:p>
                      <a:pPr algn="ctr"/>
                      <a:r>
                        <a:rPr lang="el-GR" sz="1400" baseline="0" dirty="0"/>
                        <a:t>είμαστε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Σε ποιους απευθυνόμαστε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Τι</a:t>
                      </a:r>
                      <a:r>
                        <a:rPr lang="el-GR" sz="1400" baseline="0" dirty="0"/>
                        <a:t> προσφέρουμε</a:t>
                      </a:r>
                      <a:endParaRPr lang="el-GR" sz="14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Ομάδες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Αίτηση Συμμετοχής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Επικοινωνία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7596408"/>
              </p:ext>
            </p:extLst>
          </p:nvPr>
        </p:nvGraphicFramePr>
        <p:xfrm>
          <a:off x="3177990" y="1436841"/>
          <a:ext cx="866737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Χώροι</a:t>
                      </a:r>
                    </a:p>
                    <a:p>
                      <a:pPr algn="ctr"/>
                      <a:r>
                        <a:rPr lang="el-GR" sz="1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εργασίας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Συμβουλευτικές υπηρεσίες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aseline="0" dirty="0"/>
                        <a:t>Εκπαίδευση</a:t>
                      </a:r>
                      <a:endParaRPr lang="el-GR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Mentoring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Δικτύωση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Πληροφόρηση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564776" y="2404520"/>
            <a:ext cx="11187953" cy="140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500"/>
              </a:spcAft>
              <a:buSzPts val="1200"/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Αρχική (βασική) εκπαίδευση 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σε όλες τις ομάδες που εισάγονται στον Επιχειρηματικό Επιταχυντή.</a:t>
            </a:r>
          </a:p>
          <a:p>
            <a:pPr marL="285750" lvl="0" indent="-285750" algn="just">
              <a:lnSpc>
                <a:spcPct val="115000"/>
              </a:lnSpc>
              <a:spcAft>
                <a:spcPts val="500"/>
              </a:spcAft>
              <a:buSzPts val="1200"/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Εξατομικευμένη εκπαίδευση 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κατόπιν ανάλυσης των εκπαιδευτικών αναγκών της κάθε ομάδας.</a:t>
            </a:r>
          </a:p>
          <a:p>
            <a:pPr lvl="0" algn="just">
              <a:lnSpc>
                <a:spcPct val="115000"/>
              </a:lnSpc>
              <a:spcAft>
                <a:spcPts val="500"/>
              </a:spcAft>
              <a:buSzPts val="1200"/>
              <a:tabLst>
                <a:tab pos="180340" algn="l"/>
              </a:tabLst>
            </a:pPr>
            <a:endParaRPr lang="el-GR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500"/>
              </a:spcAft>
              <a:buSzPts val="1200"/>
              <a:tabLst>
                <a:tab pos="180340" algn="l"/>
              </a:tabLst>
            </a:pPr>
            <a:r>
              <a:rPr lang="el-GR" sz="1600" dirty="0">
                <a:ea typeface="Calibri" panose="020F0502020204030204" pitchFamily="34" charset="0"/>
                <a:cs typeface="Times New Roman" panose="02020603050405020304" pitchFamily="18" charset="0"/>
              </a:rPr>
              <a:t>Ενδεικτικά θέματα στα οποία θα εκπαιδεύονται οι ομάδες είναι: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694765" y="3841338"/>
            <a:ext cx="5773270" cy="21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1200"/>
              </a:spcAft>
              <a:buSzPts val="1200"/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el-G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Lean</a:t>
            </a:r>
            <a:r>
              <a:rPr lang="el-G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Startup</a:t>
            </a:r>
            <a:r>
              <a:rPr lang="el-GR" sz="1600" dirty="0"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</a:p>
          <a:p>
            <a:pPr marL="285750" lvl="0" indent="-285750" algn="just">
              <a:lnSpc>
                <a:spcPct val="115000"/>
              </a:lnSpc>
              <a:spcAft>
                <a:spcPts val="1200"/>
              </a:spcAft>
              <a:buSzPts val="1200"/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el-GR" sz="1600" dirty="0">
                <a:ea typeface="Calibri" panose="020F0502020204030204" pitchFamily="34" charset="0"/>
                <a:cs typeface="Times New Roman" panose="02020603050405020304" pitchFamily="18" charset="0"/>
              </a:rPr>
              <a:t>Χρηματοδότηση νεοφυών επιχειρήσεων</a:t>
            </a:r>
          </a:p>
          <a:p>
            <a:pPr marL="285750" lvl="0" indent="-285750" algn="just">
              <a:lnSpc>
                <a:spcPct val="115000"/>
              </a:lnSpc>
              <a:spcAft>
                <a:spcPts val="1200"/>
              </a:spcAft>
              <a:buSzPts val="1200"/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el-GR" sz="1600" dirty="0">
                <a:ea typeface="Calibri" panose="020F0502020204030204" pitchFamily="34" charset="0"/>
                <a:cs typeface="Times New Roman" panose="02020603050405020304" pitchFamily="18" charset="0"/>
              </a:rPr>
              <a:t>Μάρκετινγκ</a:t>
            </a:r>
          </a:p>
          <a:p>
            <a:pPr marL="285750" lvl="0" indent="-285750" algn="just">
              <a:lnSpc>
                <a:spcPct val="115000"/>
              </a:lnSpc>
              <a:spcAft>
                <a:spcPts val="1200"/>
              </a:spcAft>
              <a:buSzPts val="1200"/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el-G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Branding</a:t>
            </a:r>
            <a:endParaRPr lang="el-G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200"/>
              </a:spcAft>
              <a:buSzPts val="1200"/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el-GR" sz="1600" dirty="0">
                <a:ea typeface="Calibri" panose="020F0502020204030204" pitchFamily="34" charset="0"/>
                <a:cs typeface="Times New Roman" panose="02020603050405020304" pitchFamily="18" charset="0"/>
              </a:rPr>
              <a:t>Χρηματοοικονομικά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6979024" y="3845821"/>
            <a:ext cx="4773705" cy="21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1200"/>
              </a:spcAft>
              <a:buSzPts val="1200"/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el-GR" sz="1600" dirty="0">
                <a:ea typeface="Calibri" panose="020F0502020204030204" pitchFamily="34" charset="0"/>
                <a:cs typeface="Times New Roman" panose="02020603050405020304" pitchFamily="18" charset="0"/>
              </a:rPr>
              <a:t>Διαχείριση δικαιωμάτων διανοητικής ιδιοκτησίας</a:t>
            </a:r>
          </a:p>
          <a:p>
            <a:pPr marL="285750" lvl="0" indent="-285750" algn="just">
              <a:lnSpc>
                <a:spcPct val="115000"/>
              </a:lnSpc>
              <a:spcAft>
                <a:spcPts val="1200"/>
              </a:spcAft>
              <a:buSzPts val="1200"/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el-GR" sz="1600" dirty="0">
                <a:ea typeface="Calibri" panose="020F0502020204030204" pitchFamily="34" charset="0"/>
                <a:cs typeface="Times New Roman" panose="02020603050405020304" pitchFamily="18" charset="0"/>
              </a:rPr>
              <a:t>Ψηφιακή επικοινωνία</a:t>
            </a:r>
          </a:p>
          <a:p>
            <a:pPr marL="285750" lvl="0" indent="-285750" algn="just">
              <a:lnSpc>
                <a:spcPct val="115000"/>
              </a:lnSpc>
              <a:spcAft>
                <a:spcPts val="1200"/>
              </a:spcAft>
              <a:buSzPts val="1200"/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el-GR" sz="1600" dirty="0">
                <a:ea typeface="Calibri" panose="020F0502020204030204" pitchFamily="34" charset="0"/>
                <a:cs typeface="Times New Roman" panose="02020603050405020304" pitchFamily="18" charset="0"/>
              </a:rPr>
              <a:t>Επιχειρηματικό σχέδιο</a:t>
            </a:r>
          </a:p>
          <a:p>
            <a:pPr marL="285750" lvl="0" indent="-285750" algn="just">
              <a:lnSpc>
                <a:spcPct val="115000"/>
              </a:lnSpc>
              <a:spcAft>
                <a:spcPts val="1200"/>
              </a:spcAft>
              <a:buSzPts val="1200"/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el-GR" sz="1600" dirty="0">
                <a:ea typeface="Calibri" panose="020F0502020204030204" pitchFamily="34" charset="0"/>
                <a:cs typeface="Times New Roman" panose="02020603050405020304" pitchFamily="18" charset="0"/>
              </a:rPr>
              <a:t>Θεσμικό και φορολογικό πλαίσιο</a:t>
            </a:r>
          </a:p>
          <a:p>
            <a:pPr marL="285750" lvl="0" indent="-285750" algn="just">
              <a:lnSpc>
                <a:spcPct val="115000"/>
              </a:lnSpc>
              <a:spcAft>
                <a:spcPts val="1200"/>
              </a:spcAft>
              <a:buSzPts val="1200"/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el-GR" sz="1600" dirty="0">
                <a:ea typeface="Calibri" panose="020F0502020204030204" pitchFamily="34" charset="0"/>
                <a:cs typeface="Times New Roman" panose="02020603050405020304" pitchFamily="18" charset="0"/>
              </a:rPr>
              <a:t>Τεχνικές παρουσιάσεων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569259" y="6147286"/>
            <a:ext cx="11187953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500"/>
              </a:spcAft>
              <a:buSzPts val="1200"/>
              <a:tabLst>
                <a:tab pos="180340" algn="l"/>
              </a:tabLst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Την εκπαίδευση θα προσφέρουν </a:t>
            </a: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καθηγητές του ΕΚΠΑ 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και εξειδικευμένα στελέχη της αγοράς.</a:t>
            </a:r>
          </a:p>
        </p:txBody>
      </p:sp>
    </p:spTree>
    <p:extLst>
      <p:ext uri="{BB962C8B-B14F-4D97-AF65-F5344CB8AC3E}">
        <p14:creationId xmlns:p14="http://schemas.microsoft.com/office/powerpoint/2010/main" xmlns="" val="6214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0519536"/>
              </p:ext>
            </p:extLst>
          </p:nvPr>
        </p:nvGraphicFramePr>
        <p:xfrm>
          <a:off x="3160060" y="867584"/>
          <a:ext cx="866737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Ποιοι</a:t>
                      </a:r>
                    </a:p>
                    <a:p>
                      <a:pPr algn="ctr"/>
                      <a:r>
                        <a:rPr lang="el-GR" sz="1400" baseline="0" dirty="0"/>
                        <a:t>είμαστε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Σε ποιους απευθυνόμαστε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Τι</a:t>
                      </a:r>
                      <a:r>
                        <a:rPr lang="el-GR" sz="1400" baseline="0" dirty="0"/>
                        <a:t> προσφέρουμε</a:t>
                      </a:r>
                      <a:endParaRPr lang="el-GR" sz="14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Ομάδες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Αίτηση Συμμετοχής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Επικοινωνία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8024193"/>
              </p:ext>
            </p:extLst>
          </p:nvPr>
        </p:nvGraphicFramePr>
        <p:xfrm>
          <a:off x="3177990" y="1436841"/>
          <a:ext cx="866737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Χώροι</a:t>
                      </a:r>
                    </a:p>
                    <a:p>
                      <a:pPr algn="ctr"/>
                      <a:r>
                        <a:rPr lang="el-GR" sz="1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εργασίας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Συμβουλευτικές υπηρεσίες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aseline="0" dirty="0"/>
                        <a:t>Εκπαίδευση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Mentoring</a:t>
                      </a:r>
                      <a:endParaRPr lang="el-GR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Δικτύωση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Πληροφόρηση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564776" y="2404520"/>
            <a:ext cx="11187953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500"/>
              </a:spcAft>
              <a:buSzPts val="1200"/>
              <a:tabLst>
                <a:tab pos="180340" algn="l"/>
              </a:tabLst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Ο Επιχειρηματικός Επιταχυντής έχει δημιουργήσει </a:t>
            </a: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ομάδα (εθελοντών) μεντόρων 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(Δίκτυο Μεντόρων) διάφορων ειδικοτήτων οι οποίοι και υποστηρίζουν τις επιχειρηματικές ομάδες. Οι μέντορες είναι, είτε μέλη της </a:t>
            </a: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ακαδημαϊκής κοινότητας του πανεπιστημίου, 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είτε μέλη της </a:t>
            </a: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επιχειρηματικής κοινότητας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8448">
            <a:off x="4064374" y="3775541"/>
            <a:ext cx="47625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074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0519536"/>
              </p:ext>
            </p:extLst>
          </p:nvPr>
        </p:nvGraphicFramePr>
        <p:xfrm>
          <a:off x="3160060" y="867584"/>
          <a:ext cx="866737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Ποιοι</a:t>
                      </a:r>
                    </a:p>
                    <a:p>
                      <a:pPr algn="ctr"/>
                      <a:r>
                        <a:rPr lang="el-GR" sz="1400" baseline="0" dirty="0"/>
                        <a:t>είμαστε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Σε ποιους απευθυνόμαστε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Τι</a:t>
                      </a:r>
                      <a:r>
                        <a:rPr lang="el-GR" sz="1400" baseline="0" dirty="0"/>
                        <a:t> προσφέρουμε</a:t>
                      </a:r>
                      <a:endParaRPr lang="el-GR" sz="14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Ομάδες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Αίτηση Συμμετοχής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Επικοινωνία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0785146"/>
              </p:ext>
            </p:extLst>
          </p:nvPr>
        </p:nvGraphicFramePr>
        <p:xfrm>
          <a:off x="3177990" y="1436841"/>
          <a:ext cx="866737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Χώροι</a:t>
                      </a:r>
                    </a:p>
                    <a:p>
                      <a:pPr algn="ctr"/>
                      <a:r>
                        <a:rPr lang="el-GR" sz="1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εργασίας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Συμβουλευτικές υπηρεσίες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aseline="0" dirty="0"/>
                        <a:t>Εκπαίδευση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Mentoring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Δικτύωση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Πληροφόρηση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564776" y="2404520"/>
            <a:ext cx="11187953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500"/>
              </a:spcAft>
              <a:buSzPts val="1200"/>
              <a:tabLst>
                <a:tab pos="180340" algn="l"/>
              </a:tabLst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Ο Επιχειρηματικός Επιταχυντής αναλαμβάνει να </a:t>
            </a:r>
            <a:r>
              <a:rPr lang="el-GR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δικτυώσει</a:t>
            </a: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 τις επιχειρηματικές ομάδες με επιχειρήσεις και οργανισμούς 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καθώς και με άλλες ομάδες που στεγάζονται (ή στεγάζονταν στο παρελθόν) σε αυτόν.  </a:t>
            </a:r>
          </a:p>
        </p:txBody>
      </p:sp>
      <p:pic>
        <p:nvPicPr>
          <p:cNvPr id="2050" name="Picture 2" descr="ÎÏÎ¿ÏÎ­Î»ÎµÏÎ¼Î± ÎµÎ¹ÎºÏÎ½Î±Ï Î³Î¹Î± Î´Î¹ÎºÏÏÏÏÎ· ÎµÏÎ¹ÏÎµÎ¹ÏÎ®ÏÎµÏÎ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1434" y="3100425"/>
            <a:ext cx="4537449" cy="37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038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B13BE103-AF49-4DFD-B0B0-D5F6FFA21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9167">
            <a:off x="4864844" y="3038509"/>
            <a:ext cx="3607382" cy="375634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7591E7F0-C075-4BF0-8D3C-6B0C34E3E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2634">
            <a:off x="8094218" y="4485509"/>
            <a:ext cx="4059950" cy="2193976"/>
          </a:xfrm>
          <a:prstGeom prst="rect">
            <a:avLst/>
          </a:prstGeom>
        </p:spPr>
      </p:pic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0519536"/>
              </p:ext>
            </p:extLst>
          </p:nvPr>
        </p:nvGraphicFramePr>
        <p:xfrm>
          <a:off x="3160060" y="867584"/>
          <a:ext cx="866737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Ποιοι</a:t>
                      </a:r>
                    </a:p>
                    <a:p>
                      <a:pPr algn="ctr"/>
                      <a:r>
                        <a:rPr lang="el-GR" sz="1400" baseline="0" dirty="0"/>
                        <a:t>είμαστε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Σε ποιους απευθυνόμαστε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Τι</a:t>
                      </a:r>
                      <a:r>
                        <a:rPr lang="el-GR" sz="1400" baseline="0" dirty="0"/>
                        <a:t> προσφέρουμε</a:t>
                      </a:r>
                      <a:endParaRPr lang="el-GR" sz="14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Ομάδες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Αίτηση Συμμετοχής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Επικοινωνία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29344"/>
              </p:ext>
            </p:extLst>
          </p:nvPr>
        </p:nvGraphicFramePr>
        <p:xfrm>
          <a:off x="3177990" y="1436841"/>
          <a:ext cx="866737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45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Χώροι</a:t>
                      </a:r>
                    </a:p>
                    <a:p>
                      <a:pPr algn="ctr"/>
                      <a:r>
                        <a:rPr lang="el-GR" sz="1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εργασίας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Συμβουλευτικές υπηρεσίες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aseline="0" dirty="0"/>
                        <a:t>Εκπαίδευση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Mentoring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Δικτύωση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Πληροφόρηση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463390" y="2404520"/>
            <a:ext cx="1128933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500"/>
              </a:spcAft>
              <a:buSzPts val="1200"/>
              <a:tabLst>
                <a:tab pos="180340" algn="l"/>
              </a:tabLst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Ο Επιχειρηματικός Επιταχυντής αποτελεί κέντρο πληροφόρησης για </a:t>
            </a: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θέματα που αφορούν τις νεοφυείς επιχειρήσεις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54456">
            <a:off x="61109" y="3165398"/>
            <a:ext cx="4090581" cy="1645941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50802">
            <a:off x="526635" y="4618860"/>
            <a:ext cx="4528769" cy="191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403444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682</Words>
  <Application>Microsoft Office PowerPoint</Application>
  <PresentationFormat>Προσαρμογή</PresentationFormat>
  <Paragraphs>192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vasilis siemos</dc:creator>
  <cp:lastModifiedBy>Χρήστης των Windows</cp:lastModifiedBy>
  <cp:revision>177</cp:revision>
  <dcterms:created xsi:type="dcterms:W3CDTF">2019-09-17T10:04:34Z</dcterms:created>
  <dcterms:modified xsi:type="dcterms:W3CDTF">2019-11-04T22:31:23Z</dcterms:modified>
</cp:coreProperties>
</file>